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6" r:id="rId2"/>
    <p:sldId id="265" r:id="rId3"/>
    <p:sldId id="267" r:id="rId4"/>
    <p:sldId id="262" r:id="rId5"/>
    <p:sldId id="270" r:id="rId6"/>
    <p:sldId id="263" r:id="rId7"/>
    <p:sldId id="264" r:id="rId8"/>
    <p:sldId id="269" r:id="rId9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8494B-2787-4171-BB49-C65E4ECD832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233E7-CF82-4877-9F81-35E8DB206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910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92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83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06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69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12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24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08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75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63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91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36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FF278-5D87-4DA3-8D0C-7759E08F68C4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B2740-876C-4D28-B3F4-D4BEFA44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92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player.com/slide/12979348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093" y="1119116"/>
            <a:ext cx="10698707" cy="505784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Lecture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dirty="0" smtClean="0"/>
              <a:t> </a:t>
            </a:r>
            <a:r>
              <a:rPr lang="en-US" dirty="0"/>
              <a:t>Kinetics of rapid coagulation.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</a:rPr>
              <a:t>С</a:t>
            </a:r>
            <a:r>
              <a:rPr lang="en-US" dirty="0" err="1" smtClean="0">
                <a:latin typeface="Times New Roman" panose="02020603050405020304" pitchFamily="18" charset="0"/>
              </a:rPr>
              <a:t>oagulation</a:t>
            </a:r>
            <a:endParaRPr lang="en-US" dirty="0" smtClean="0">
              <a:latin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</a:endParaRPr>
          </a:p>
          <a:p>
            <a:r>
              <a:rPr lang="en-US" dirty="0" err="1" smtClean="0">
                <a:latin typeface="Times New Roman" panose="02020603050405020304" pitchFamily="18" charset="0"/>
              </a:rPr>
              <a:t>Smoluchowski</a:t>
            </a:r>
            <a:r>
              <a:rPr lang="en-US" dirty="0" smtClean="0">
                <a:latin typeface="Times New Roman" panose="02020603050405020304" pitchFamily="18" charset="0"/>
              </a:rPr>
              <a:t> gave the quantitative characteristics to coagulation.</a:t>
            </a:r>
          </a:p>
          <a:p>
            <a:r>
              <a:rPr lang="en-US" dirty="0" smtClean="0">
                <a:latin typeface="Times New Roman" panose="02020603050405020304" pitchFamily="18" charset="0"/>
              </a:rPr>
              <a:t>Monodisperse system</a:t>
            </a:r>
          </a:p>
          <a:p>
            <a:r>
              <a:rPr lang="en-US" dirty="0" smtClean="0">
                <a:latin typeface="Times New Roman" panose="02020603050405020304" pitchFamily="18" charset="0"/>
              </a:rPr>
              <a:t>Spherical shape particles</a:t>
            </a:r>
          </a:p>
          <a:p>
            <a:r>
              <a:rPr lang="en-US" dirty="0" smtClean="0">
                <a:latin typeface="Times New Roman" panose="02020603050405020304" pitchFamily="18" charset="0"/>
              </a:rPr>
              <a:t>Coagulation as bimolecular reactions, each collisions are effective.</a:t>
            </a:r>
          </a:p>
          <a:p>
            <a:r>
              <a:rPr lang="en-US" dirty="0" smtClean="0">
                <a:latin typeface="Times New Roman" panose="02020603050405020304" pitchFamily="18" charset="0"/>
              </a:rPr>
              <a:t>Coagulation is diffusion controlled process</a:t>
            </a:r>
          </a:p>
          <a:p>
            <a:r>
              <a:rPr lang="en-US" dirty="0" smtClean="0">
                <a:latin typeface="Times New Roman" panose="02020603050405020304" pitchFamily="18" charset="0"/>
              </a:rPr>
              <a:t>Rapid coagulation – no repulsive barrier.</a:t>
            </a:r>
          </a:p>
          <a:p>
            <a:endParaRPr lang="en-US" dirty="0" smtClean="0">
              <a:latin typeface="Times New Roman" panose="02020603050405020304" pitchFamily="18" charset="0"/>
            </a:endParaRPr>
          </a:p>
          <a:p>
            <a:endParaRPr lang="ru-RU" dirty="0"/>
          </a:p>
          <a:p>
            <a:endParaRPr lang="sma-NO" dirty="0"/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вал 5"/>
          <p:cNvSpPr/>
          <p:nvPr/>
        </p:nvSpPr>
        <p:spPr>
          <a:xfrm>
            <a:off x="1535174" y="2248939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7" name="Овал 6"/>
          <p:cNvSpPr/>
          <p:nvPr/>
        </p:nvSpPr>
        <p:spPr>
          <a:xfrm>
            <a:off x="3397155" y="2248939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8" name="Овал 7"/>
          <p:cNvSpPr/>
          <p:nvPr/>
        </p:nvSpPr>
        <p:spPr>
          <a:xfrm>
            <a:off x="8545488" y="5467284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9" name="Овал 8"/>
          <p:cNvSpPr/>
          <p:nvPr/>
        </p:nvSpPr>
        <p:spPr>
          <a:xfrm>
            <a:off x="10268233" y="5003662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10" name="Стрелка вправо 9"/>
          <p:cNvSpPr/>
          <p:nvPr/>
        </p:nvSpPr>
        <p:spPr>
          <a:xfrm>
            <a:off x="4769932" y="24638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11" name="Овал 10"/>
          <p:cNvSpPr/>
          <p:nvPr/>
        </p:nvSpPr>
        <p:spPr>
          <a:xfrm>
            <a:off x="9459888" y="5460862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12" name="Овал 11"/>
          <p:cNvSpPr/>
          <p:nvPr/>
        </p:nvSpPr>
        <p:spPr>
          <a:xfrm>
            <a:off x="6199885" y="2153943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13" name="Овал 12"/>
          <p:cNvSpPr/>
          <p:nvPr/>
        </p:nvSpPr>
        <p:spPr>
          <a:xfrm>
            <a:off x="7079966" y="2181777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14" name="Прямоугольник 1"/>
          <p:cNvSpPr>
            <a:spLocks noChangeArrowheads="1"/>
          </p:cNvSpPr>
          <p:nvPr/>
        </p:nvSpPr>
        <p:spPr bwMode="auto">
          <a:xfrm>
            <a:off x="10326528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sma-NO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</p:spTree>
    <p:extLst>
      <p:ext uri="{BB962C8B-B14F-4D97-AF65-F5344CB8AC3E}">
        <p14:creationId xmlns:p14="http://schemas.microsoft.com/office/powerpoint/2010/main" val="109510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425" y="1233487"/>
            <a:ext cx="9396626" cy="520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1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197" y="791570"/>
            <a:ext cx="8871045" cy="487580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103884" y="5455276"/>
            <a:ext cx="3984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ma-NO" dirty="0">
                <a:hlinkClick r:id="rId3"/>
              </a:rPr>
              <a:t>https://slideplayer.com/slide/12979348/</a:t>
            </a:r>
            <a:endParaRPr lang="sma-NO" dirty="0"/>
          </a:p>
        </p:txBody>
      </p:sp>
      <p:pic>
        <p:nvPicPr>
          <p:cNvPr id="5" name="Picture 1" descr="head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669" y="13643"/>
            <a:ext cx="8343331" cy="777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15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Содержимое 2"/>
          <p:cNvSpPr>
            <a:spLocks noGrp="1"/>
          </p:cNvSpPr>
          <p:nvPr>
            <p:ph idx="1"/>
          </p:nvPr>
        </p:nvSpPr>
        <p:spPr>
          <a:xfrm>
            <a:off x="286604" y="1119121"/>
            <a:ext cx="10727140" cy="5718412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-</a:t>
            </a:r>
            <a:r>
              <a:rPr lang="en-US" sz="3300" dirty="0" smtClean="0"/>
              <a:t>dv/</a:t>
            </a:r>
            <a:r>
              <a:rPr lang="en-US" sz="3300" dirty="0" err="1" smtClean="0"/>
              <a:t>dt</a:t>
            </a:r>
            <a:r>
              <a:rPr lang="en-US" sz="3300" dirty="0" smtClean="0"/>
              <a:t> </a:t>
            </a:r>
            <a:r>
              <a:rPr lang="en-US" sz="3300" dirty="0" smtClean="0"/>
              <a:t>= 8π</a:t>
            </a:r>
            <a:r>
              <a:rPr lang="en-US" sz="3300" i="1" dirty="0" smtClean="0"/>
              <a:t>d</a:t>
            </a:r>
            <a:r>
              <a:rPr lang="en-US" sz="3300" dirty="0" smtClean="0"/>
              <a:t>Dv</a:t>
            </a:r>
            <a:r>
              <a:rPr lang="en-US" sz="3300" baseline="30000" dirty="0" smtClean="0"/>
              <a:t>2</a:t>
            </a:r>
            <a:endParaRPr lang="kk-KZ" sz="3300" baseline="30000" dirty="0" smtClean="0"/>
          </a:p>
          <a:p>
            <a:r>
              <a:rPr lang="kk-KZ" sz="3300" dirty="0" smtClean="0"/>
              <a:t> </a:t>
            </a:r>
            <a:r>
              <a:rPr lang="en-US" sz="3300" i="1" dirty="0" smtClean="0"/>
              <a:t>d</a:t>
            </a:r>
            <a:r>
              <a:rPr lang="en-US" sz="3300" dirty="0" smtClean="0"/>
              <a:t> – is a distance between particles</a:t>
            </a:r>
            <a:r>
              <a:rPr lang="en-US" sz="3300" baseline="30000" dirty="0" smtClean="0"/>
              <a:t> </a:t>
            </a:r>
            <a:endParaRPr lang="en-US" sz="3300" baseline="30000" dirty="0" smtClean="0"/>
          </a:p>
          <a:p>
            <a:r>
              <a:rPr lang="el-GR" sz="3300" dirty="0" smtClean="0"/>
              <a:t>ν</a:t>
            </a:r>
            <a:r>
              <a:rPr lang="en-US" sz="3300" dirty="0" smtClean="0"/>
              <a:t> – concentration of particles </a:t>
            </a:r>
            <a:endParaRPr lang="en-US" sz="3300" baseline="30000" dirty="0" smtClean="0"/>
          </a:p>
          <a:p>
            <a:r>
              <a:rPr lang="en-US" sz="3300" dirty="0" smtClean="0"/>
              <a:t>D – coefficient od Diffusion </a:t>
            </a:r>
            <a:endParaRPr lang="en-US" sz="3300" baseline="30000" dirty="0"/>
          </a:p>
          <a:p>
            <a:r>
              <a:rPr lang="en-US" sz="3300" dirty="0" smtClean="0"/>
              <a:t>-</a:t>
            </a:r>
            <a:r>
              <a:rPr lang="en-US" sz="3300" dirty="0" smtClean="0"/>
              <a:t>dv/ </a:t>
            </a:r>
            <a:r>
              <a:rPr lang="en-US" sz="3300" dirty="0" err="1" smtClean="0"/>
              <a:t>dt</a:t>
            </a:r>
            <a:r>
              <a:rPr lang="en-US" sz="3300" dirty="0" smtClean="0"/>
              <a:t> = k </a:t>
            </a:r>
            <a:r>
              <a:rPr lang="el-GR" sz="3300" dirty="0"/>
              <a:t>ν</a:t>
            </a:r>
            <a:r>
              <a:rPr lang="en-US" sz="3300" baseline="30000" dirty="0" smtClean="0"/>
              <a:t>2</a:t>
            </a:r>
          </a:p>
          <a:p>
            <a:r>
              <a:rPr lang="en-US" sz="3300" dirty="0" smtClean="0"/>
              <a:t>k – </a:t>
            </a:r>
            <a:r>
              <a:rPr lang="en-US" sz="3300" dirty="0" err="1" smtClean="0"/>
              <a:t>const</a:t>
            </a:r>
            <a:r>
              <a:rPr lang="en-US" sz="3300" dirty="0" smtClean="0"/>
              <a:t> of coagulation rate</a:t>
            </a:r>
            <a:endParaRPr lang="ru-RU" sz="3300" dirty="0" smtClean="0"/>
          </a:p>
          <a:p>
            <a:r>
              <a:rPr lang="en-US" sz="3300" dirty="0" smtClean="0"/>
              <a:t>As reaction of second order</a:t>
            </a:r>
          </a:p>
          <a:p>
            <a:r>
              <a:rPr lang="en-US" sz="3300" dirty="0" err="1" smtClean="0"/>
              <a:t>Smoluchowski</a:t>
            </a:r>
            <a:r>
              <a:rPr lang="en-US" sz="3300" dirty="0" smtClean="0"/>
              <a:t> supposed </a:t>
            </a:r>
            <a:r>
              <a:rPr lang="en-US" sz="3300" dirty="0"/>
              <a:t>that all impacts are effective and result with coagulation. </a:t>
            </a:r>
            <a:endParaRPr lang="en-US" sz="3300" dirty="0" smtClean="0"/>
          </a:p>
          <a:p>
            <a:r>
              <a:rPr lang="en-US" sz="3300" dirty="0" smtClean="0"/>
              <a:t>Double</a:t>
            </a:r>
            <a:r>
              <a:rPr lang="en-US" sz="3300" dirty="0"/>
              <a:t>, triple and other </a:t>
            </a:r>
            <a:r>
              <a:rPr lang="en-US" sz="3300" dirty="0" smtClean="0"/>
              <a:t>complex </a:t>
            </a:r>
            <a:r>
              <a:rPr lang="en-US" sz="3300" dirty="0"/>
              <a:t>particles exit.</a:t>
            </a:r>
          </a:p>
          <a:p>
            <a:r>
              <a:rPr lang="en-US" sz="3300" dirty="0" smtClean="0"/>
              <a:t>Integrating </a:t>
            </a:r>
            <a:r>
              <a:rPr lang="en-US" sz="3300" dirty="0"/>
              <a:t>on </a:t>
            </a:r>
            <a:r>
              <a:rPr lang="el-GR" sz="3300" dirty="0" smtClean="0"/>
              <a:t>ν</a:t>
            </a:r>
            <a:r>
              <a:rPr lang="en-US" sz="3300" baseline="-25000" dirty="0" smtClean="0"/>
              <a:t>0 </a:t>
            </a:r>
            <a:r>
              <a:rPr lang="en-US" sz="3300" dirty="0" smtClean="0"/>
              <a:t>to </a:t>
            </a:r>
            <a:r>
              <a:rPr lang="el-GR" sz="3300" dirty="0"/>
              <a:t>ν</a:t>
            </a:r>
            <a:r>
              <a:rPr lang="en-US" sz="3300" dirty="0" smtClean="0"/>
              <a:t> </a:t>
            </a:r>
            <a:r>
              <a:rPr lang="en-US" sz="3300" dirty="0"/>
              <a:t>and </a:t>
            </a:r>
            <a:r>
              <a:rPr lang="en-US" sz="3300" dirty="0" smtClean="0"/>
              <a:t>t</a:t>
            </a:r>
            <a:r>
              <a:rPr lang="en-US" sz="3300" baseline="-25000" dirty="0" smtClean="0"/>
              <a:t>0</a:t>
            </a:r>
            <a:r>
              <a:rPr lang="en-US" sz="3300" dirty="0" smtClean="0"/>
              <a:t> to t</a:t>
            </a:r>
          </a:p>
          <a:p>
            <a:r>
              <a:rPr lang="en-US" sz="3300" dirty="0" smtClean="0"/>
              <a:t> </a:t>
            </a:r>
            <a:r>
              <a:rPr lang="el-GR" sz="3300" dirty="0"/>
              <a:t>ν</a:t>
            </a:r>
            <a:r>
              <a:rPr lang="en-US" sz="3300" dirty="0" smtClean="0"/>
              <a:t> </a:t>
            </a:r>
            <a:r>
              <a:rPr lang="en-US" sz="3300" dirty="0" smtClean="0"/>
              <a:t>= </a:t>
            </a:r>
            <a:r>
              <a:rPr lang="el-GR" sz="3300" dirty="0"/>
              <a:t>ν</a:t>
            </a:r>
            <a:r>
              <a:rPr lang="en-US" sz="3300" baseline="-25000" dirty="0" smtClean="0"/>
              <a:t>0</a:t>
            </a:r>
            <a:r>
              <a:rPr lang="en-US" sz="3300" dirty="0" smtClean="0"/>
              <a:t>/</a:t>
            </a:r>
            <a:r>
              <a:rPr lang="en-US" sz="3300" baseline="-25000" dirty="0" smtClean="0"/>
              <a:t> </a:t>
            </a:r>
            <a:r>
              <a:rPr lang="en-US" sz="3300" dirty="0" smtClean="0"/>
              <a:t>(1+t/θ)</a:t>
            </a:r>
            <a:r>
              <a:rPr lang="ru-RU" sz="3300" dirty="0" smtClean="0"/>
              <a:t> </a:t>
            </a:r>
            <a:endParaRPr lang="en-US" sz="3300" dirty="0" smtClean="0"/>
          </a:p>
          <a:p>
            <a:r>
              <a:rPr lang="en-US" sz="3300" dirty="0" smtClean="0"/>
              <a:t>θ = t when </a:t>
            </a:r>
            <a:r>
              <a:rPr lang="el-GR" sz="3300" dirty="0"/>
              <a:t>ν</a:t>
            </a:r>
            <a:r>
              <a:rPr lang="en-US" sz="3300" dirty="0" smtClean="0"/>
              <a:t> </a:t>
            </a:r>
            <a:r>
              <a:rPr lang="en-US" sz="3300" dirty="0"/>
              <a:t>= </a:t>
            </a:r>
            <a:r>
              <a:rPr lang="el-GR" sz="3300" dirty="0"/>
              <a:t>ν</a:t>
            </a:r>
            <a:r>
              <a:rPr lang="en-US" sz="3300" baseline="-25000" dirty="0" smtClean="0"/>
              <a:t>0</a:t>
            </a:r>
            <a:r>
              <a:rPr lang="en-US" sz="3300" dirty="0" smtClean="0"/>
              <a:t>/2</a:t>
            </a:r>
            <a:endParaRPr lang="en-US" sz="3300" dirty="0" smtClean="0"/>
          </a:p>
          <a:p>
            <a:pPr marL="0" indent="0">
              <a:buNone/>
            </a:pPr>
            <a:endParaRPr lang="ru-RU" sz="3300" dirty="0" smtClean="0"/>
          </a:p>
          <a:p>
            <a:endParaRPr lang="ru-RU" sz="3300" dirty="0" smtClean="0"/>
          </a:p>
          <a:p>
            <a:endParaRPr lang="ru-RU" dirty="0" smtClean="0"/>
          </a:p>
        </p:txBody>
      </p:sp>
      <p:pic>
        <p:nvPicPr>
          <p:cNvPr id="4098" name="Picture 2" descr="https://studfile.net/html/2706/24/html_GhxFKsyWQU.VCCa/img-uwmS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607" y="980935"/>
            <a:ext cx="1396432" cy="90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09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501" y="1255593"/>
            <a:ext cx="10753299" cy="4921369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θ = </a:t>
            </a:r>
            <a:r>
              <a:rPr lang="en-US" sz="3200" dirty="0" smtClean="0"/>
              <a:t>1/k </a:t>
            </a:r>
            <a:r>
              <a:rPr lang="el-GR" sz="3200" dirty="0"/>
              <a:t>ν</a:t>
            </a:r>
            <a:r>
              <a:rPr lang="en-US" sz="3200" baseline="-25000" dirty="0" smtClean="0"/>
              <a:t>0</a:t>
            </a:r>
            <a:endParaRPr lang="en-US" sz="3200" baseline="-25000" dirty="0" smtClean="0"/>
          </a:p>
          <a:p>
            <a:r>
              <a:rPr lang="en-US" sz="3200" dirty="0"/>
              <a:t>θ = 3η/8kT υ</a:t>
            </a:r>
            <a:r>
              <a:rPr lang="en-US" sz="3200" baseline="-25000" dirty="0"/>
              <a:t>0</a:t>
            </a:r>
          </a:p>
          <a:p>
            <a:r>
              <a:rPr lang="en-US" sz="3200" dirty="0"/>
              <a:t>v = v</a:t>
            </a:r>
            <a:r>
              <a:rPr lang="en-US" sz="3200" baseline="-25000" dirty="0"/>
              <a:t>0</a:t>
            </a:r>
            <a:r>
              <a:rPr lang="en-US" sz="3200" dirty="0"/>
              <a:t>/</a:t>
            </a:r>
            <a:r>
              <a:rPr lang="en-US" sz="3200" baseline="-25000" dirty="0"/>
              <a:t> </a:t>
            </a:r>
            <a:r>
              <a:rPr lang="en-US" sz="3200" dirty="0"/>
              <a:t>(1+t/θ)</a:t>
            </a:r>
            <a:r>
              <a:rPr lang="ru-RU" sz="3200" dirty="0"/>
              <a:t> </a:t>
            </a:r>
            <a:endParaRPr lang="en-US" sz="3200" dirty="0"/>
          </a:p>
          <a:p>
            <a:r>
              <a:rPr lang="en-US" sz="3200" dirty="0" smtClean="0"/>
              <a:t>v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/v</a:t>
            </a:r>
            <a:r>
              <a:rPr lang="ru-RU" sz="3200" dirty="0" smtClean="0"/>
              <a:t> = 1 + </a:t>
            </a:r>
            <a:r>
              <a:rPr lang="en-US" sz="3200" dirty="0" smtClean="0"/>
              <a:t>t/</a:t>
            </a:r>
            <a:r>
              <a:rPr lang="en-US" sz="3200" dirty="0"/>
              <a:t> </a:t>
            </a:r>
            <a:r>
              <a:rPr lang="en-US" sz="3200" dirty="0" smtClean="0"/>
              <a:t>θ (linear form)</a:t>
            </a:r>
          </a:p>
          <a:p>
            <a:r>
              <a:rPr lang="en-US" sz="3200" dirty="0" smtClean="0"/>
              <a:t>θ – time of half coagulation</a:t>
            </a:r>
          </a:p>
          <a:p>
            <a:pPr marL="0" indent="0">
              <a:buNone/>
            </a:pPr>
            <a:r>
              <a:rPr lang="en-US" sz="3200" dirty="0" smtClean="0"/>
              <a:t>or coagulation of half number of particles</a:t>
            </a:r>
            <a:endParaRPr lang="en-US" sz="3200" dirty="0" smtClean="0"/>
          </a:p>
          <a:p>
            <a:r>
              <a:rPr lang="en-US" sz="3200" dirty="0" err="1" smtClean="0"/>
              <a:t>ctg</a:t>
            </a:r>
            <a:r>
              <a:rPr lang="en-US" sz="3200" dirty="0" smtClean="0"/>
              <a:t> α = </a:t>
            </a:r>
            <a:r>
              <a:rPr lang="en-US" sz="3200" dirty="0"/>
              <a:t>θ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k </a:t>
            </a:r>
            <a:r>
              <a:rPr lang="en-US" sz="3200" dirty="0"/>
              <a:t>= </a:t>
            </a:r>
            <a:r>
              <a:rPr lang="en-US" sz="3200" dirty="0" err="1" smtClean="0"/>
              <a:t>k</a:t>
            </a:r>
            <a:r>
              <a:rPr lang="en-US" sz="3200" baseline="-25000" dirty="0" err="1" smtClean="0"/>
              <a:t>r</a:t>
            </a:r>
            <a:r>
              <a:rPr lang="en-US" sz="3200" dirty="0" err="1" smtClean="0"/>
              <a:t>Pexp</a:t>
            </a:r>
            <a:r>
              <a:rPr lang="en-US" sz="3200" dirty="0" smtClean="0"/>
              <a:t> </a:t>
            </a:r>
            <a:r>
              <a:rPr lang="en-US" sz="3200" dirty="0"/>
              <a:t>(- ΔE/</a:t>
            </a:r>
            <a:r>
              <a:rPr lang="en-US" sz="3200" dirty="0" err="1"/>
              <a:t>k</a:t>
            </a:r>
            <a:r>
              <a:rPr lang="en-US" sz="3200" baseline="-25000" dirty="0" err="1"/>
              <a:t>b</a:t>
            </a:r>
            <a:r>
              <a:rPr lang="en-US" sz="3200" dirty="0" err="1"/>
              <a:t>T</a:t>
            </a:r>
            <a:r>
              <a:rPr lang="en-US" sz="3200" dirty="0"/>
              <a:t>) </a:t>
            </a:r>
            <a:endParaRPr lang="ru-RU" sz="3200" dirty="0"/>
          </a:p>
          <a:p>
            <a:endParaRPr lang="en-US" sz="3200" dirty="0" smtClean="0"/>
          </a:p>
          <a:p>
            <a:r>
              <a:rPr lang="en-US" sz="3200" dirty="0"/>
              <a:t> </a:t>
            </a:r>
            <a:r>
              <a:rPr lang="en-US" sz="3200" dirty="0" err="1" smtClean="0"/>
              <a:t>k</a:t>
            </a:r>
            <a:r>
              <a:rPr lang="en-US" sz="3200" baseline="-25000" dirty="0" err="1" smtClean="0"/>
              <a:t>r</a:t>
            </a:r>
            <a:r>
              <a:rPr lang="en-US" sz="3200" dirty="0" smtClean="0"/>
              <a:t> </a:t>
            </a:r>
            <a:r>
              <a:rPr lang="en-US" sz="3200" dirty="0"/>
              <a:t>= 8</a:t>
            </a:r>
            <a:r>
              <a:rPr lang="ru-RU" sz="3200" dirty="0"/>
              <a:t>К</a:t>
            </a:r>
            <a:r>
              <a:rPr lang="en-US" sz="3200" baseline="-25000" dirty="0" err="1" smtClean="0"/>
              <a:t>b</a:t>
            </a:r>
            <a:r>
              <a:rPr lang="en-US" sz="3200" dirty="0" err="1" smtClean="0"/>
              <a:t>T</a:t>
            </a:r>
            <a:r>
              <a:rPr lang="en-US" sz="3200" dirty="0" smtClean="0"/>
              <a:t>/3η</a:t>
            </a:r>
            <a:r>
              <a:rPr lang="en-US" sz="3200" dirty="0"/>
              <a:t>, </a:t>
            </a:r>
            <a:r>
              <a:rPr lang="en-US" sz="3200" dirty="0" err="1" smtClean="0"/>
              <a:t>k</a:t>
            </a:r>
            <a:r>
              <a:rPr lang="en-US" sz="3200" baseline="-25000" dirty="0" err="1" smtClean="0"/>
              <a:t>r</a:t>
            </a:r>
            <a:r>
              <a:rPr lang="en-US" sz="3200" baseline="-25000" dirty="0"/>
              <a:t> </a:t>
            </a:r>
            <a:r>
              <a:rPr lang="en-US" sz="3200" dirty="0" smtClean="0"/>
              <a:t>- </a:t>
            </a:r>
            <a:r>
              <a:rPr lang="en-US" dirty="0" err="1" smtClean="0"/>
              <a:t>const</a:t>
            </a:r>
            <a:r>
              <a:rPr lang="en-US" dirty="0" smtClean="0"/>
              <a:t> of rapid coagulation</a:t>
            </a:r>
            <a:endParaRPr lang="sma-NO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5610" y="1665027"/>
            <a:ext cx="4135736" cy="3274765"/>
          </a:xfrm>
          <a:prstGeom prst="rect">
            <a:avLst/>
          </a:prstGeom>
        </p:spPr>
      </p:pic>
      <p:pic>
        <p:nvPicPr>
          <p:cNvPr id="5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96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3117851" y="2057400"/>
          <a:ext cx="40560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Формула" r:id="rId3" imgW="1625400" imgH="457200" progId="Equation.3">
                  <p:embed/>
                </p:oleObj>
              </mc:Choice>
              <mc:Fallback>
                <p:oleObj name="Формула" r:id="rId3" imgW="1625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7851" y="2057400"/>
                        <a:ext cx="405606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Прямоугольник 3"/>
          <p:cNvSpPr>
            <a:spLocks noChangeArrowheads="1"/>
          </p:cNvSpPr>
          <p:nvPr/>
        </p:nvSpPr>
        <p:spPr bwMode="auto">
          <a:xfrm>
            <a:off x="3505200" y="1371601"/>
            <a:ext cx="4719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Total concentration of particles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1030" name="Прямоугольник 5"/>
          <p:cNvSpPr>
            <a:spLocks noChangeArrowheads="1"/>
          </p:cNvSpPr>
          <p:nvPr/>
        </p:nvSpPr>
        <p:spPr bwMode="auto">
          <a:xfrm>
            <a:off x="1708732" y="3657601"/>
            <a:ext cx="80448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Independence of particles number on time at the rapid coagulation</a:t>
            </a:r>
            <a:endParaRPr lang="ru-RU" sz="2800" dirty="0">
              <a:latin typeface="Calibri" pitchFamily="34" charset="0"/>
            </a:endParaRPr>
          </a:p>
        </p:txBody>
      </p:sp>
      <p:pic>
        <p:nvPicPr>
          <p:cNvPr id="6" name="Picture 1" descr="header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828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Изображение 041"/>
          <p:cNvPicPr>
            <a:picLocks noChangeAspect="1" noChangeArrowheads="1"/>
          </p:cNvPicPr>
          <p:nvPr/>
        </p:nvPicPr>
        <p:blipFill>
          <a:blip r:embed="rId2" cstate="print">
            <a:lum contrast="36000"/>
            <a:grayscl/>
            <a:biLevel thresh="50000"/>
          </a:blip>
          <a:srcRect l="65553" t="25128" r="15157" b="60924"/>
          <a:stretch>
            <a:fillRect/>
          </a:stretch>
        </p:blipFill>
        <p:spPr bwMode="auto">
          <a:xfrm>
            <a:off x="3616657" y="2783189"/>
            <a:ext cx="4057934" cy="3358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1569493" y="1392073"/>
            <a:ext cx="67976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Dependence </a:t>
            </a:r>
            <a:r>
              <a:rPr lang="en-US" sz="3200" dirty="0">
                <a:latin typeface="Calibri" pitchFamily="34" charset="0"/>
              </a:rPr>
              <a:t>of particles number on time at the rapid coagulation</a:t>
            </a:r>
            <a:endParaRPr lang="ru-RU" sz="3200" dirty="0">
              <a:latin typeface="Calibri" pitchFamily="34" charset="0"/>
            </a:endParaRPr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12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627" y="1255594"/>
            <a:ext cx="10603173" cy="4921369"/>
          </a:xfrm>
        </p:spPr>
        <p:txBody>
          <a:bodyPr/>
          <a:lstStyle/>
          <a:p>
            <a:r>
              <a:rPr lang="en-US" sz="3200" dirty="0" smtClean="0"/>
              <a:t>Questions?</a:t>
            </a:r>
          </a:p>
          <a:p>
            <a:endParaRPr lang="en-US" sz="3200" dirty="0"/>
          </a:p>
          <a:p>
            <a:r>
              <a:rPr lang="en-US" sz="3200" dirty="0" smtClean="0"/>
              <a:t>Thank you for your attention!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Akbota.Adilbekova@kaznu.kz</a:t>
            </a:r>
            <a:endParaRPr lang="sma-NO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78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223</Words>
  <Application>Microsoft Office PowerPoint</Application>
  <PresentationFormat>Широкоэкранный</PresentationFormat>
  <Paragraphs>48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Адильбекова Акбота</dc:creator>
  <cp:lastModifiedBy>admin</cp:lastModifiedBy>
  <cp:revision>15</cp:revision>
  <cp:lastPrinted>2018-11-26T05:40:59Z</cp:lastPrinted>
  <dcterms:created xsi:type="dcterms:W3CDTF">2018-11-26T05:26:07Z</dcterms:created>
  <dcterms:modified xsi:type="dcterms:W3CDTF">2021-11-07T14:14:33Z</dcterms:modified>
</cp:coreProperties>
</file>